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D6C2F-B8AD-416A-A011-55934E181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9684026-B7FB-4BAF-BB00-F36197638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CD63EF-4846-4C0E-964B-88F14762C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063007-FAB5-4DDF-9D2E-AAC73278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C24A8D-B9CB-49E7-8D96-340CFE29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08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B69064-EC5E-4AA2-8CB3-A6FE26095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2F787B-1077-4BC8-9FCD-C2C9AAE4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8393FD-BAA5-48F1-982D-E54DD44B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A2D0EE-1882-470A-9111-99D561E2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F030C3-4D9A-465F-9742-EC6D5F6B3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73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E3E91F3-F3A3-495A-843E-BF7364CE2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A66892-2991-442C-B86A-5523603EB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482859-4F65-476F-92E0-5D5AEC480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111AD7-2F6A-465B-A507-1B581B908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B15571-AAAB-4BE1-A2D0-3449CCC6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25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968F70-05CC-4BB3-88C7-49A3E89C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F69213-45C9-479F-A90F-DC5512991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2CB653-CAAB-4C0B-B2B8-893EA6E2F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5239F-4054-4788-99BA-32D1CCF2D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BD7940-C26D-454A-8970-CA0B174E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2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790EE2-7D27-45DE-9518-56E7BF3A7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D0270-63C9-4D77-A145-84C3231D8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4F0E29-6687-4E2E-9AB2-AF488750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1D02BF-C3F1-4914-9439-B75D56EF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525B56-32A9-4FFD-A008-D0A867BAE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0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B2F3C9-F71F-422D-9727-E61D64260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43B1CB-1761-4036-BECD-EBE42B07A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0694734-D2AE-4679-8F4C-638830F39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21F0F1-A9BB-4944-966E-A9CBA0152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E2DABB-BB6D-406C-A581-E1C704522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DEE3A0-97C3-436E-B9CD-8240A1BB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77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597B0-8F90-413E-93C8-612D5B590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48C231-D3E4-444E-A8AE-2BCBE11A2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339992-2EB6-4F07-9296-B9E70C56F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17FA162-207A-499F-A2E3-3655778D91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3B2B138-9E44-4F83-A3F5-5F943B456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9A6FD66-08F3-4FC0-B975-82217CFFE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BEED486-ED55-4751-844A-AECCDBF73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FEA5F33-5CD4-4B30-945D-25548C5B3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49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E0C93C-5EEF-47E8-9D9C-D43D28B46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7C0EFF7-5ED3-4DBF-BAB8-B68E0F6D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83B8983-1B2F-41AE-8D2B-6CE65426B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A4B70B2-3388-4275-9519-2436F2474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25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20215B-85A6-4829-AF73-376345793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542ECD4-4BD7-4FC2-88C9-FDAAFD88B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8F0F33-BE86-48E8-8249-95EDE523A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28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8D6B4-10CB-4E7E-A72F-41753DCE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115EBE-63DE-4936-B01D-BA8CB79A2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EA01FE-3A5D-4046-BACF-9BCD1E167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3D04C5-030B-4A73-ACBB-864DE875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D1BA02-69BB-4A63-BB47-EB73D20F4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9D055C-161F-417D-AE0D-A9069C62E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86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B0334-589E-43A1-BED6-4F4CD9E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90420C-4F66-41EA-B47A-ACDCF12CA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11C525-F5EE-4E26-A920-6992DE64F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F95B17-35C6-4487-86D0-0CD96DBDC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378A09-EE12-43CE-9A89-DAC14133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FAD6C3-4C6E-492B-AE0D-DFACEB3E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35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2B4630-EEEE-40A8-9FFF-8AE4FA42F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F3A807-A41A-4053-AF97-8DB8E59DA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2F8AC3-68DD-4697-A73C-A35F9C63E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AC10D-7A6F-472C-AC60-84DBA862FE13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B1F404-30E2-45F7-B25E-01D6FB346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B76DCE-F001-439E-AB6A-C359A1E17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9381A-A960-42CE-87B9-01133AAEE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0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1C0486-B2A2-4229-8BEA-EB63D13A8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932" y="1276350"/>
            <a:ext cx="11174136" cy="3738170"/>
          </a:xfrm>
        </p:spPr>
        <p:txBody>
          <a:bodyPr anchor="t">
            <a:noAutofit/>
          </a:bodyPr>
          <a:lstStyle/>
          <a:p>
            <a:pPr>
              <a:lnSpc>
                <a:spcPct val="115000"/>
              </a:lnSpc>
              <a:spcAft>
                <a:spcPts val="500"/>
              </a:spcAft>
            </a:pP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АННОТАЦИЯ </a:t>
            </a:r>
            <a:b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диссертации на соискание учёной степени </a:t>
            </a:r>
            <a:b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кандидата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медицинских наук</a:t>
            </a:r>
            <a:br>
              <a:rPr lang="ru-RU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Формулировка темы диссертации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Научная 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пециальность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.1.22 Инфекционные болез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CF662C-CA38-40A7-8719-CC413AD15AE3}"/>
              </a:ext>
            </a:extLst>
          </p:cNvPr>
          <p:cNvSpPr txBox="1"/>
          <p:nvPr/>
        </p:nvSpPr>
        <p:spPr>
          <a:xfrm>
            <a:off x="228600" y="223319"/>
            <a:ext cx="1184395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ФГБУ «НИИ гриппа им. А.А. Смородинцева» Минздрава России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8CA7924E-C7F8-8F1B-EBAB-82EE93D7D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661728"/>
              </p:ext>
            </p:extLst>
          </p:nvPr>
        </p:nvGraphicFramePr>
        <p:xfrm>
          <a:off x="1267936" y="4660199"/>
          <a:ext cx="9656128" cy="184290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508874">
                  <a:extLst>
                    <a:ext uri="{9D8B030D-6E8A-4147-A177-3AD203B41FA5}">
                      <a16:colId xmlns:a16="http://schemas.microsoft.com/office/drawing/2014/main" val="1702523948"/>
                    </a:ext>
                  </a:extLst>
                </a:gridCol>
                <a:gridCol w="6147254">
                  <a:extLst>
                    <a:ext uri="{9D8B030D-6E8A-4147-A177-3AD203B41FA5}">
                      <a16:colId xmlns:a16="http://schemas.microsoft.com/office/drawing/2014/main" val="1308474231"/>
                    </a:ext>
                  </a:extLst>
                </a:gridCol>
              </a:tblGrid>
              <a:tr h="454537">
                <a:tc>
                  <a:txBody>
                    <a:bodyPr/>
                    <a:lstStyle/>
                    <a:p>
                      <a:pPr marL="180340" algn="r">
                        <a:lnSpc>
                          <a:spcPct val="150000"/>
                        </a:lnSpc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Исполнитель: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аспирант очной формы обучения Фамилия И.О.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7219378"/>
                  </a:ext>
                </a:extLst>
              </a:tr>
              <a:tr h="391626">
                <a:tc>
                  <a:txBody>
                    <a:bodyPr/>
                    <a:lstStyle/>
                    <a:p>
                      <a:pPr marL="180340" algn="r">
                        <a:lnSpc>
                          <a:spcPct val="150000"/>
                        </a:lnSpc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Научный руководитель: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д.м.н. Фамилия И.О.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1668043"/>
                  </a:ext>
                </a:extLst>
              </a:tr>
              <a:tr h="391626">
                <a:tc>
                  <a:txBody>
                    <a:bodyPr/>
                    <a:lstStyle/>
                    <a:p>
                      <a:pPr marL="180340" algn="r">
                        <a:lnSpc>
                          <a:spcPct val="150000"/>
                        </a:lnSpc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Клиническая база: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 или подразделения</a:t>
                      </a:r>
                    </a:p>
                    <a:p>
                      <a:pPr marL="180340">
                        <a:lnSpc>
                          <a:spcPct val="150000"/>
                        </a:lnSpc>
                      </a:pPr>
                      <a:endParaRPr lang="ru-RU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21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63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>
            <a:extLst>
              <a:ext uri="{FF2B5EF4-FFF2-40B4-BE49-F238E27FC236}">
                <a16:creationId xmlns:a16="http://schemas.microsoft.com/office/drawing/2014/main" id="{344B7106-1D56-A644-456E-918AFB98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04901"/>
            <a:ext cx="11172825" cy="53879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Планирование диссертации (1 семестр)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Организация научного исследования (2 семестр)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Реализация задач диссертации:</a:t>
            </a:r>
          </a:p>
          <a:p>
            <a:pPr lvl="1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</a:rPr>
              <a:t>Задача № 1 (2-5 семестры)</a:t>
            </a:r>
          </a:p>
          <a:p>
            <a:pPr lvl="1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</a:rPr>
              <a:t>Задача № 2 (2-5 семестры)</a:t>
            </a:r>
          </a:p>
          <a:p>
            <a:pPr lvl="1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</a:rPr>
              <a:t>Задача № 3 (2-5 семестры)</a:t>
            </a:r>
          </a:p>
          <a:p>
            <a:pPr lvl="1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</a:rPr>
              <a:t>Задача № 4 (2-5 семестры)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Апробация результатов и подготовка диссертации (6 семестр)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5402364-999E-A866-A2AD-271CBC2F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549275"/>
          </a:xfrm>
          <a:solidFill>
            <a:schemeClr val="bg1">
              <a:lumMod val="95000"/>
            </a:schemeClr>
          </a:solidFill>
        </p:spPr>
        <p:txBody>
          <a:bodyPr lIns="180000" tIns="72000" rIns="180000" bIns="72000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</a:t>
            </a:r>
          </a:p>
        </p:txBody>
      </p:sp>
    </p:spTree>
    <p:extLst>
      <p:ext uri="{BB962C8B-B14F-4D97-AF65-F5344CB8AC3E}">
        <p14:creationId xmlns:p14="http://schemas.microsoft.com/office/powerpoint/2010/main" val="24688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6C14D-BB21-4B59-9297-C15CFC9E7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549275"/>
          </a:xfrm>
          <a:solidFill>
            <a:schemeClr val="bg1">
              <a:lumMod val="95000"/>
            </a:schemeClr>
          </a:solidFill>
        </p:spPr>
        <p:txBody>
          <a:bodyPr lIns="180000" tIns="72000" rIns="180000" bIns="72000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темы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CB8036-9434-404B-A31A-BE43A13A5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04901"/>
            <a:ext cx="11172825" cy="53879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Коротко изложить по пунктам основные тезисы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2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3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4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5</a:t>
            </a: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70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>
            <a:extLst>
              <a:ext uri="{FF2B5EF4-FFF2-40B4-BE49-F238E27FC236}">
                <a16:creationId xmlns:a16="http://schemas.microsoft.com/office/drawing/2014/main" id="{344B7106-1D56-A644-456E-918AFB98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04901"/>
            <a:ext cx="11172825" cy="538797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Цель</a:t>
            </a:r>
            <a:r>
              <a:rPr lang="ru-RU" sz="2400" dirty="0">
                <a:latin typeface="Times New Roman" panose="02020603050405020304" pitchFamily="18" charset="0"/>
              </a:rPr>
              <a:t>: формулировка цели исследования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Задачи: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1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2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3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4</a:t>
            </a: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5402364-999E-A866-A2AD-271CBC2F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549275"/>
          </a:xfrm>
          <a:solidFill>
            <a:schemeClr val="bg1">
              <a:lumMod val="95000"/>
            </a:schemeClr>
          </a:solidFill>
        </p:spPr>
        <p:txBody>
          <a:bodyPr lIns="180000" tIns="72000" rIns="180000" bIns="72000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71466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>
            <a:extLst>
              <a:ext uri="{FF2B5EF4-FFF2-40B4-BE49-F238E27FC236}">
                <a16:creationId xmlns:a16="http://schemas.microsoft.com/office/drawing/2014/main" id="{344B7106-1D56-A644-456E-918AFB98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04901"/>
            <a:ext cx="11172825" cy="538797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Объект исследования</a:t>
            </a:r>
            <a:r>
              <a:rPr lang="ru-RU" sz="2400" dirty="0">
                <a:latin typeface="Times New Roman" panose="02020603050405020304" pitchFamily="18" charset="0"/>
              </a:rPr>
              <a:t>: описание объекта исследования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Критерии включения:</a:t>
            </a:r>
            <a:endParaRPr lang="ru-RU" sz="2400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1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2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3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Критерии невключения: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1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2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Задача 3</a:t>
            </a: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5402364-999E-A866-A2AD-271CBC2F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549275"/>
          </a:xfrm>
          <a:solidFill>
            <a:schemeClr val="bg1">
              <a:lumMod val="95000"/>
            </a:schemeClr>
          </a:solidFill>
        </p:spPr>
        <p:txBody>
          <a:bodyPr lIns="180000" tIns="72000" rIns="180000" bIns="72000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методы</a:t>
            </a:r>
          </a:p>
        </p:txBody>
      </p:sp>
    </p:spTree>
    <p:extLst>
      <p:ext uri="{BB962C8B-B14F-4D97-AF65-F5344CB8AC3E}">
        <p14:creationId xmlns:p14="http://schemas.microsoft.com/office/powerpoint/2010/main" val="26607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>
            <a:extLst>
              <a:ext uri="{FF2B5EF4-FFF2-40B4-BE49-F238E27FC236}">
                <a16:creationId xmlns:a16="http://schemas.microsoft.com/office/drawing/2014/main" id="{344B7106-1D56-A644-456E-918AFB98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04901"/>
            <a:ext cx="11172825" cy="538797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Дизайн исследования</a:t>
            </a:r>
            <a:r>
              <a:rPr lang="ru-RU" sz="2400" dirty="0">
                <a:latin typeface="Times New Roman" panose="02020603050405020304" pitchFamily="18" charset="0"/>
              </a:rPr>
              <a:t>: описание дизайна исследования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40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2400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</a:rPr>
              <a:t>Схема дизайна исследования или описание принципов формирования групп исследования с указанием количества субъектов</a:t>
            </a: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5402364-999E-A866-A2AD-271CBC2F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549275"/>
          </a:xfrm>
          <a:solidFill>
            <a:schemeClr val="bg1">
              <a:lumMod val="95000"/>
            </a:schemeClr>
          </a:solidFill>
        </p:spPr>
        <p:txBody>
          <a:bodyPr lIns="180000" tIns="72000" rIns="180000" bIns="72000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методы</a:t>
            </a:r>
          </a:p>
        </p:txBody>
      </p:sp>
    </p:spTree>
    <p:extLst>
      <p:ext uri="{BB962C8B-B14F-4D97-AF65-F5344CB8AC3E}">
        <p14:creationId xmlns:p14="http://schemas.microsoft.com/office/powerpoint/2010/main" val="348395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>
            <a:extLst>
              <a:ext uri="{FF2B5EF4-FFF2-40B4-BE49-F238E27FC236}">
                <a16:creationId xmlns:a16="http://schemas.microsoft.com/office/drawing/2014/main" id="{344B7106-1D56-A644-456E-918AFB98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04901"/>
            <a:ext cx="11172825" cy="538797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Предмет исследования</a:t>
            </a:r>
            <a:r>
              <a:rPr lang="ru-RU" sz="2400" dirty="0">
                <a:latin typeface="Times New Roman" panose="02020603050405020304" pitchFamily="18" charset="0"/>
              </a:rPr>
              <a:t>: общее описание предмета исследования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Изучаемый параметр 1 (или по группам параметров)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Изучаемый параметр 2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Изучаемый параметр 3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Изучаемый параметр 4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Изучаемый параметр 5</a:t>
            </a:r>
          </a:p>
          <a:p>
            <a:pPr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5402364-999E-A866-A2AD-271CBC2F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549275"/>
          </a:xfrm>
          <a:solidFill>
            <a:schemeClr val="bg1">
              <a:lumMod val="95000"/>
            </a:schemeClr>
          </a:solidFill>
        </p:spPr>
        <p:txBody>
          <a:bodyPr lIns="180000" tIns="72000" rIns="180000" bIns="72000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методы</a:t>
            </a:r>
          </a:p>
        </p:txBody>
      </p:sp>
    </p:spTree>
    <p:extLst>
      <p:ext uri="{BB962C8B-B14F-4D97-AF65-F5344CB8AC3E}">
        <p14:creationId xmlns:p14="http://schemas.microsoft.com/office/powerpoint/2010/main" val="350046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>
            <a:extLst>
              <a:ext uri="{FF2B5EF4-FFF2-40B4-BE49-F238E27FC236}">
                <a16:creationId xmlns:a16="http://schemas.microsoft.com/office/drawing/2014/main" id="{344B7106-1D56-A644-456E-918AFB98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04901"/>
            <a:ext cx="11172825" cy="53879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Метод 1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Метод 2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Метод 3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Метод 4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Метод 5</a:t>
            </a:r>
          </a:p>
          <a:p>
            <a:pPr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5402364-999E-A866-A2AD-271CBC2F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549275"/>
          </a:xfrm>
          <a:solidFill>
            <a:schemeClr val="bg1">
              <a:lumMod val="95000"/>
            </a:schemeClr>
          </a:solidFill>
        </p:spPr>
        <p:txBody>
          <a:bodyPr lIns="180000" tIns="72000" rIns="180000" bIns="72000"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</a:p>
        </p:txBody>
      </p:sp>
    </p:spTree>
    <p:extLst>
      <p:ext uri="{BB962C8B-B14F-4D97-AF65-F5344CB8AC3E}">
        <p14:creationId xmlns:p14="http://schemas.microsoft.com/office/powerpoint/2010/main" val="1308483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>
            <a:extLst>
              <a:ext uri="{FF2B5EF4-FFF2-40B4-BE49-F238E27FC236}">
                <a16:creationId xmlns:a16="http://schemas.microsoft.com/office/drawing/2014/main" id="{344B7106-1D56-A644-456E-918AFB98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04901"/>
            <a:ext cx="11172825" cy="538797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Научная новизна</a:t>
            </a:r>
            <a:r>
              <a:rPr lang="ru-RU" sz="2400" dirty="0">
                <a:latin typeface="Times New Roman" panose="02020603050405020304" pitchFamily="18" charset="0"/>
              </a:rPr>
              <a:t> работы будет заключаться в …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</a:rPr>
              <a:t>Практическая значимость: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1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2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3</a:t>
            </a:r>
          </a:p>
          <a:p>
            <a:pPr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5402364-999E-A866-A2AD-271CBC2F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549275"/>
          </a:xfrm>
          <a:solidFill>
            <a:schemeClr val="bg1">
              <a:lumMod val="95000"/>
            </a:schemeClr>
          </a:solidFill>
        </p:spPr>
        <p:txBody>
          <a:bodyPr lIns="180000" tIns="72000" rIns="180000" bIns="72000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новизна и практическая значимость</a:t>
            </a:r>
          </a:p>
        </p:txBody>
      </p:sp>
    </p:spTree>
    <p:extLst>
      <p:ext uri="{BB962C8B-B14F-4D97-AF65-F5344CB8AC3E}">
        <p14:creationId xmlns:p14="http://schemas.microsoft.com/office/powerpoint/2010/main" val="32834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2">
            <a:extLst>
              <a:ext uri="{FF2B5EF4-FFF2-40B4-BE49-F238E27FC236}">
                <a16:creationId xmlns:a16="http://schemas.microsoft.com/office/drawing/2014/main" id="{344B7106-1D56-A644-456E-918AFB983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104901"/>
            <a:ext cx="11172825" cy="53879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1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2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</a:rPr>
              <a:t>Пункт 3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5402364-999E-A866-A2AD-271CBC2FB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365125"/>
            <a:ext cx="11172825" cy="549275"/>
          </a:xfrm>
          <a:solidFill>
            <a:schemeClr val="bg1">
              <a:lumMod val="95000"/>
            </a:schemeClr>
          </a:solidFill>
        </p:spPr>
        <p:txBody>
          <a:bodyPr lIns="180000" tIns="72000" rIns="180000" bIns="72000"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1169150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286</Words>
  <Application>Microsoft Office PowerPoint</Application>
  <PresentationFormat>Широкоэкранный</PresentationFormat>
  <Paragraphs>71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АННОТАЦИЯ  диссертации на соискание учёной степени  кандидата медицинских наук   «Формулировка темы диссертации»  Научная специальность: 3.1.22 Инфекционные болезни</vt:lpstr>
      <vt:lpstr>Актуальность темы</vt:lpstr>
      <vt:lpstr>Цель и задачи исследования</vt:lpstr>
      <vt:lpstr>Материалы и методы</vt:lpstr>
      <vt:lpstr>Материалы и методы</vt:lpstr>
      <vt:lpstr>Материалы и методы</vt:lpstr>
      <vt:lpstr>Материалы и методы</vt:lpstr>
      <vt:lpstr>Научная новизна и практическая значимость</vt:lpstr>
      <vt:lpstr>Ожидаемые результаты</vt:lpstr>
      <vt:lpstr>План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Translator</dc:creator>
  <cp:lastModifiedBy>Валерий Цветков</cp:lastModifiedBy>
  <cp:revision>18</cp:revision>
  <dcterms:created xsi:type="dcterms:W3CDTF">2020-12-01T10:21:24Z</dcterms:created>
  <dcterms:modified xsi:type="dcterms:W3CDTF">2024-10-07T08:44:14Z</dcterms:modified>
</cp:coreProperties>
</file>